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Raleway" charset="1" panose="020B0503030101060003"/>
      <p:regular r:id="rId19"/>
    </p:embeddedFont>
    <p:embeddedFont>
      <p:font typeface="Raleway Bold" charset="1" panose="020B0803030101060003"/>
      <p:regular r:id="rId20"/>
    </p:embeddedFont>
    <p:embeddedFont>
      <p:font typeface="Fredoka" charset="1" panose="02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95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09807" y="-309859"/>
            <a:ext cx="7868385" cy="10906460"/>
          </a:xfrm>
          <a:custGeom>
            <a:avLst/>
            <a:gdLst/>
            <a:ahLst/>
            <a:cxnLst/>
            <a:rect r="r" b="b" t="t" l="l"/>
            <a:pathLst>
              <a:path h="10906460" w="7868385">
                <a:moveTo>
                  <a:pt x="0" y="0"/>
                </a:moveTo>
                <a:lnTo>
                  <a:pt x="7868386" y="0"/>
                </a:lnTo>
                <a:lnTo>
                  <a:pt x="7868386" y="10906460"/>
                </a:lnTo>
                <a:lnTo>
                  <a:pt x="0" y="10906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5125" r="-10116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49053" y="-309601"/>
            <a:ext cx="7868385" cy="10906460"/>
          </a:xfrm>
          <a:custGeom>
            <a:avLst/>
            <a:gdLst/>
            <a:ahLst/>
            <a:cxnLst/>
            <a:rect r="r" b="b" t="t" l="l"/>
            <a:pathLst>
              <a:path h="10906460" w="7868385">
                <a:moveTo>
                  <a:pt x="0" y="0"/>
                </a:moveTo>
                <a:lnTo>
                  <a:pt x="7868385" y="0"/>
                </a:lnTo>
                <a:lnTo>
                  <a:pt x="7868385" y="10906460"/>
                </a:lnTo>
                <a:lnTo>
                  <a:pt x="0" y="10906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5125" r="-10116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68668" y="-309601"/>
            <a:ext cx="7868385" cy="10906460"/>
          </a:xfrm>
          <a:custGeom>
            <a:avLst/>
            <a:gdLst/>
            <a:ahLst/>
            <a:cxnLst/>
            <a:rect r="r" b="b" t="t" l="l"/>
            <a:pathLst>
              <a:path h="10906460" w="7868385">
                <a:moveTo>
                  <a:pt x="0" y="0"/>
                </a:moveTo>
                <a:lnTo>
                  <a:pt x="7868385" y="0"/>
                </a:lnTo>
                <a:lnTo>
                  <a:pt x="7868385" y="10906460"/>
                </a:lnTo>
                <a:lnTo>
                  <a:pt x="0" y="10906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5125" r="-10116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8229600"/>
            <a:chOff x="0" y="0"/>
            <a:chExt cx="5274950" cy="26746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274950" cy="2674622"/>
            </a:xfrm>
            <a:custGeom>
              <a:avLst/>
              <a:gdLst/>
              <a:ahLst/>
              <a:cxnLst/>
              <a:rect r="r" b="b" t="t" l="l"/>
              <a:pathLst>
                <a:path h="2674622" w="5274950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2710280" y="3182622"/>
            <a:ext cx="5412393" cy="14828474"/>
          </a:xfrm>
          <a:custGeom>
            <a:avLst/>
            <a:gdLst/>
            <a:ahLst/>
            <a:cxnLst/>
            <a:rect r="r" b="b" t="t" l="l"/>
            <a:pathLst>
              <a:path h="14828474" w="5412393">
                <a:moveTo>
                  <a:pt x="5412393" y="0"/>
                </a:moveTo>
                <a:lnTo>
                  <a:pt x="0" y="0"/>
                </a:lnTo>
                <a:lnTo>
                  <a:pt x="0" y="14828474"/>
                </a:lnTo>
                <a:lnTo>
                  <a:pt x="5412393" y="14828474"/>
                </a:lnTo>
                <a:lnTo>
                  <a:pt x="54123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830929" y="3805724"/>
            <a:ext cx="11237738" cy="175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Pasos del Método Científico y Ejemplos en Biología.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30929" y="7558285"/>
            <a:ext cx="6138203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Escuela Candida Miranda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Mr. Tercero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85140" y="1053058"/>
            <a:ext cx="15974160" cy="1698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EL MÈTODO CIENTÌFICO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95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88975" y="1028700"/>
            <a:ext cx="11310050" cy="8229600"/>
            <a:chOff x="0" y="0"/>
            <a:chExt cx="3675769" cy="26746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75769" cy="2674622"/>
            </a:xfrm>
            <a:custGeom>
              <a:avLst/>
              <a:gdLst/>
              <a:ahLst/>
              <a:cxnLst/>
              <a:rect r="r" b="b" t="t" l="l"/>
              <a:pathLst>
                <a:path h="2674622" w="3675769">
                  <a:moveTo>
                    <a:pt x="34226" y="0"/>
                  </a:moveTo>
                  <a:lnTo>
                    <a:pt x="3641544" y="0"/>
                  </a:lnTo>
                  <a:cubicBezTo>
                    <a:pt x="3660446" y="0"/>
                    <a:pt x="3675769" y="15323"/>
                    <a:pt x="3675769" y="34226"/>
                  </a:cubicBezTo>
                  <a:lnTo>
                    <a:pt x="3675769" y="2640397"/>
                  </a:lnTo>
                  <a:cubicBezTo>
                    <a:pt x="3675769" y="2649474"/>
                    <a:pt x="3672163" y="2658179"/>
                    <a:pt x="3665745" y="2664598"/>
                  </a:cubicBezTo>
                  <a:cubicBezTo>
                    <a:pt x="3659326" y="2671016"/>
                    <a:pt x="3650621" y="2674622"/>
                    <a:pt x="3641544" y="2674622"/>
                  </a:cubicBezTo>
                  <a:lnTo>
                    <a:pt x="34226" y="2674622"/>
                  </a:lnTo>
                  <a:cubicBezTo>
                    <a:pt x="25149" y="2674622"/>
                    <a:pt x="16443" y="2671016"/>
                    <a:pt x="10025" y="2664598"/>
                  </a:cubicBezTo>
                  <a:cubicBezTo>
                    <a:pt x="3606" y="2658179"/>
                    <a:pt x="0" y="2649474"/>
                    <a:pt x="0" y="2640397"/>
                  </a:cubicBezTo>
                  <a:lnTo>
                    <a:pt x="0" y="34226"/>
                  </a:lnTo>
                  <a:cubicBezTo>
                    <a:pt x="0" y="25149"/>
                    <a:pt x="3606" y="16443"/>
                    <a:pt x="10025" y="10025"/>
                  </a:cubicBezTo>
                  <a:cubicBezTo>
                    <a:pt x="16443" y="3606"/>
                    <a:pt x="25149" y="0"/>
                    <a:pt x="342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675769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327297" y="2837341"/>
            <a:ext cx="3944203" cy="4800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2714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Diseño de Prueba: * Grupo Experimental: Cultivo con extracto del moho. * Grupo Control: Cultivo sin extracto del moho. Variable Independiente: Presencia del extracto de moho.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963993" y="5773323"/>
            <a:ext cx="3673865" cy="4180785"/>
          </a:xfrm>
          <a:custGeom>
            <a:avLst/>
            <a:gdLst/>
            <a:ahLst/>
            <a:cxnLst/>
            <a:rect r="r" b="b" t="t" l="l"/>
            <a:pathLst>
              <a:path h="4180785" w="3673865">
                <a:moveTo>
                  <a:pt x="0" y="0"/>
                </a:moveTo>
                <a:lnTo>
                  <a:pt x="3673865" y="0"/>
                </a:lnTo>
                <a:lnTo>
                  <a:pt x="3673865" y="4180786"/>
                </a:lnTo>
                <a:lnTo>
                  <a:pt x="0" y="4180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896744" y="2704603"/>
            <a:ext cx="6235706" cy="5552307"/>
          </a:xfrm>
          <a:custGeom>
            <a:avLst/>
            <a:gdLst/>
            <a:ahLst/>
            <a:cxnLst/>
            <a:rect r="r" b="b" t="t" l="l"/>
            <a:pathLst>
              <a:path h="5552307" w="6235706">
                <a:moveTo>
                  <a:pt x="0" y="0"/>
                </a:moveTo>
                <a:lnTo>
                  <a:pt x="6235706" y="0"/>
                </a:lnTo>
                <a:lnTo>
                  <a:pt x="6235706" y="5552307"/>
                </a:lnTo>
                <a:lnTo>
                  <a:pt x="0" y="55523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3667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368784" y="1259688"/>
            <a:ext cx="11550433" cy="755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EL CASO DE FLEMING: LA PRUEBA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9C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5274950" cy="26746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74950" cy="2674622"/>
            </a:xfrm>
            <a:custGeom>
              <a:avLst/>
              <a:gdLst/>
              <a:ahLst/>
              <a:cxnLst/>
              <a:rect r="r" b="b" t="t" l="l"/>
              <a:pathLst>
                <a:path h="2674622" w="5274950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535684" y="607792"/>
            <a:ext cx="17620292" cy="3470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PASO 5: ANÁLISIS Y CONCLUSIÓN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292427" y="5048250"/>
            <a:ext cx="11576983" cy="25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Análisis: Interpretación de los datos obtenidos. Conclusión: Aceptar o rechazar la hipótesis inicial.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54345" y="4078068"/>
            <a:ext cx="3438082" cy="5778289"/>
          </a:xfrm>
          <a:custGeom>
            <a:avLst/>
            <a:gdLst/>
            <a:ahLst/>
            <a:cxnLst/>
            <a:rect r="r" b="b" t="t" l="l"/>
            <a:pathLst>
              <a:path h="5778289" w="3438082">
                <a:moveTo>
                  <a:pt x="0" y="0"/>
                </a:moveTo>
                <a:lnTo>
                  <a:pt x="3438082" y="0"/>
                </a:lnTo>
                <a:lnTo>
                  <a:pt x="3438082" y="5778288"/>
                </a:lnTo>
                <a:lnTo>
                  <a:pt x="0" y="5778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A6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88975" y="1028700"/>
            <a:ext cx="11310050" cy="8229600"/>
            <a:chOff x="0" y="0"/>
            <a:chExt cx="3675769" cy="26746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75769" cy="2674622"/>
            </a:xfrm>
            <a:custGeom>
              <a:avLst/>
              <a:gdLst/>
              <a:ahLst/>
              <a:cxnLst/>
              <a:rect r="r" b="b" t="t" l="l"/>
              <a:pathLst>
                <a:path h="2674622" w="3675769">
                  <a:moveTo>
                    <a:pt x="34226" y="0"/>
                  </a:moveTo>
                  <a:lnTo>
                    <a:pt x="3641544" y="0"/>
                  </a:lnTo>
                  <a:cubicBezTo>
                    <a:pt x="3660446" y="0"/>
                    <a:pt x="3675769" y="15323"/>
                    <a:pt x="3675769" y="34226"/>
                  </a:cubicBezTo>
                  <a:lnTo>
                    <a:pt x="3675769" y="2640397"/>
                  </a:lnTo>
                  <a:cubicBezTo>
                    <a:pt x="3675769" y="2649474"/>
                    <a:pt x="3672163" y="2658179"/>
                    <a:pt x="3665745" y="2664598"/>
                  </a:cubicBezTo>
                  <a:cubicBezTo>
                    <a:pt x="3659326" y="2671016"/>
                    <a:pt x="3650621" y="2674622"/>
                    <a:pt x="3641544" y="2674622"/>
                  </a:cubicBezTo>
                  <a:lnTo>
                    <a:pt x="34226" y="2674622"/>
                  </a:lnTo>
                  <a:cubicBezTo>
                    <a:pt x="25149" y="2674622"/>
                    <a:pt x="16443" y="2671016"/>
                    <a:pt x="10025" y="2664598"/>
                  </a:cubicBezTo>
                  <a:cubicBezTo>
                    <a:pt x="3606" y="2658179"/>
                    <a:pt x="0" y="2649474"/>
                    <a:pt x="0" y="2640397"/>
                  </a:cubicBezTo>
                  <a:lnTo>
                    <a:pt x="0" y="34226"/>
                  </a:lnTo>
                  <a:cubicBezTo>
                    <a:pt x="0" y="25149"/>
                    <a:pt x="3606" y="16443"/>
                    <a:pt x="10025" y="10025"/>
                  </a:cubicBezTo>
                  <a:cubicBezTo>
                    <a:pt x="16443" y="3606"/>
                    <a:pt x="25149" y="0"/>
                    <a:pt x="342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675769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167307" y="6053972"/>
            <a:ext cx="3104192" cy="3204328"/>
          </a:xfrm>
          <a:custGeom>
            <a:avLst/>
            <a:gdLst/>
            <a:ahLst/>
            <a:cxnLst/>
            <a:rect r="r" b="b" t="t" l="l"/>
            <a:pathLst>
              <a:path h="3204328" w="3104192">
                <a:moveTo>
                  <a:pt x="0" y="0"/>
                </a:moveTo>
                <a:lnTo>
                  <a:pt x="3104193" y="0"/>
                </a:lnTo>
                <a:lnTo>
                  <a:pt x="3104193" y="3204328"/>
                </a:lnTo>
                <a:lnTo>
                  <a:pt x="0" y="3204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119428" y="3083966"/>
            <a:ext cx="5024572" cy="5024572"/>
          </a:xfrm>
          <a:custGeom>
            <a:avLst/>
            <a:gdLst/>
            <a:ahLst/>
            <a:cxnLst/>
            <a:rect r="r" b="b" t="t" l="l"/>
            <a:pathLst>
              <a:path h="5024572" w="5024572">
                <a:moveTo>
                  <a:pt x="0" y="0"/>
                </a:moveTo>
                <a:lnTo>
                  <a:pt x="5024572" y="0"/>
                </a:lnTo>
                <a:lnTo>
                  <a:pt x="5024572" y="5024571"/>
                </a:lnTo>
                <a:lnTo>
                  <a:pt x="0" y="5024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68784" y="1559604"/>
            <a:ext cx="11550433" cy="755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EL CASO DE FLEMING: LA CONCLUSIÓN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77507" y="2837341"/>
            <a:ext cx="4693993" cy="29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0"/>
              </a:lnSpc>
            </a:pPr>
            <a:r>
              <a:rPr lang="en-US" b="true" sz="2814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Resultado: La sustancia del moho sí impidió el crecimiento bacteriano. Conclusión: Se aceptó la hipótesis. La sustancia fue nombrada Penicilina.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95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5274950" cy="26746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74950" cy="2674622"/>
            </a:xfrm>
            <a:custGeom>
              <a:avLst/>
              <a:gdLst/>
              <a:ahLst/>
              <a:cxnLst/>
              <a:rect r="r" b="b" t="t" l="l"/>
              <a:pathLst>
                <a:path h="2674622" w="5274950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990002" y="1619584"/>
            <a:ext cx="14307996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¡COMPETENCIA LOGRADA!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665820" y="5157008"/>
            <a:ext cx="1358812" cy="3722773"/>
          </a:xfrm>
          <a:custGeom>
            <a:avLst/>
            <a:gdLst/>
            <a:ahLst/>
            <a:cxnLst/>
            <a:rect r="r" b="b" t="t" l="l"/>
            <a:pathLst>
              <a:path h="3722773" w="1358812">
                <a:moveTo>
                  <a:pt x="0" y="0"/>
                </a:moveTo>
                <a:lnTo>
                  <a:pt x="1358812" y="0"/>
                </a:lnTo>
                <a:lnTo>
                  <a:pt x="1358812" y="3722773"/>
                </a:lnTo>
                <a:lnTo>
                  <a:pt x="0" y="3722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57392" y="5143500"/>
            <a:ext cx="2908417" cy="3722773"/>
          </a:xfrm>
          <a:custGeom>
            <a:avLst/>
            <a:gdLst/>
            <a:ahLst/>
            <a:cxnLst/>
            <a:rect r="r" b="b" t="t" l="l"/>
            <a:pathLst>
              <a:path h="3722773" w="2908417">
                <a:moveTo>
                  <a:pt x="0" y="0"/>
                </a:moveTo>
                <a:lnTo>
                  <a:pt x="2908417" y="0"/>
                </a:lnTo>
                <a:lnTo>
                  <a:pt x="2908417" y="3722773"/>
                </a:lnTo>
                <a:lnTo>
                  <a:pt x="0" y="3722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484983" y="5143500"/>
            <a:ext cx="2847921" cy="3722773"/>
          </a:xfrm>
          <a:custGeom>
            <a:avLst/>
            <a:gdLst/>
            <a:ahLst/>
            <a:cxnLst/>
            <a:rect r="r" b="b" t="t" l="l"/>
            <a:pathLst>
              <a:path h="3722773" w="2847921">
                <a:moveTo>
                  <a:pt x="0" y="0"/>
                </a:moveTo>
                <a:lnTo>
                  <a:pt x="2847922" y="0"/>
                </a:lnTo>
                <a:lnTo>
                  <a:pt x="2847922" y="3722773"/>
                </a:lnTo>
                <a:lnTo>
                  <a:pt x="0" y="37227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778852" y="3047282"/>
            <a:ext cx="9132749" cy="14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0"/>
              </a:lnSpc>
            </a:pPr>
            <a:r>
              <a:rPr lang="en-US" b="true" sz="2814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El método científico transforma una simple observación en conocimiento valioso. ¡Ahora aplica estos pasos a tu vida diaria y a tu tarea de Moodle!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95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09807" y="-309859"/>
            <a:ext cx="7868385" cy="10906460"/>
          </a:xfrm>
          <a:custGeom>
            <a:avLst/>
            <a:gdLst/>
            <a:ahLst/>
            <a:cxnLst/>
            <a:rect r="r" b="b" t="t" l="l"/>
            <a:pathLst>
              <a:path h="10906460" w="7868385">
                <a:moveTo>
                  <a:pt x="0" y="0"/>
                </a:moveTo>
                <a:lnTo>
                  <a:pt x="7868386" y="0"/>
                </a:lnTo>
                <a:lnTo>
                  <a:pt x="7868386" y="10906460"/>
                </a:lnTo>
                <a:lnTo>
                  <a:pt x="0" y="10906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5125" r="-10116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49053" y="-309601"/>
            <a:ext cx="7868385" cy="10906460"/>
          </a:xfrm>
          <a:custGeom>
            <a:avLst/>
            <a:gdLst/>
            <a:ahLst/>
            <a:cxnLst/>
            <a:rect r="r" b="b" t="t" l="l"/>
            <a:pathLst>
              <a:path h="10906460" w="7868385">
                <a:moveTo>
                  <a:pt x="0" y="0"/>
                </a:moveTo>
                <a:lnTo>
                  <a:pt x="7868385" y="0"/>
                </a:lnTo>
                <a:lnTo>
                  <a:pt x="7868385" y="10906460"/>
                </a:lnTo>
                <a:lnTo>
                  <a:pt x="0" y="10906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5125" r="-10116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68668" y="-309601"/>
            <a:ext cx="7868385" cy="10906460"/>
          </a:xfrm>
          <a:custGeom>
            <a:avLst/>
            <a:gdLst/>
            <a:ahLst/>
            <a:cxnLst/>
            <a:rect r="r" b="b" t="t" l="l"/>
            <a:pathLst>
              <a:path h="10906460" w="7868385">
                <a:moveTo>
                  <a:pt x="0" y="0"/>
                </a:moveTo>
                <a:lnTo>
                  <a:pt x="7868385" y="0"/>
                </a:lnTo>
                <a:lnTo>
                  <a:pt x="7868385" y="10906460"/>
                </a:lnTo>
                <a:lnTo>
                  <a:pt x="0" y="10906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5125" r="-10116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488975" y="1028700"/>
            <a:ext cx="11310050" cy="8229600"/>
            <a:chOff x="0" y="0"/>
            <a:chExt cx="3675769" cy="26746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75769" cy="2674622"/>
            </a:xfrm>
            <a:custGeom>
              <a:avLst/>
              <a:gdLst/>
              <a:ahLst/>
              <a:cxnLst/>
              <a:rect r="r" b="b" t="t" l="l"/>
              <a:pathLst>
                <a:path h="2674622" w="3675769">
                  <a:moveTo>
                    <a:pt x="34226" y="0"/>
                  </a:moveTo>
                  <a:lnTo>
                    <a:pt x="3641544" y="0"/>
                  </a:lnTo>
                  <a:cubicBezTo>
                    <a:pt x="3660446" y="0"/>
                    <a:pt x="3675769" y="15323"/>
                    <a:pt x="3675769" y="34226"/>
                  </a:cubicBezTo>
                  <a:lnTo>
                    <a:pt x="3675769" y="2640397"/>
                  </a:lnTo>
                  <a:cubicBezTo>
                    <a:pt x="3675769" y="2649474"/>
                    <a:pt x="3672163" y="2658179"/>
                    <a:pt x="3665745" y="2664598"/>
                  </a:cubicBezTo>
                  <a:cubicBezTo>
                    <a:pt x="3659326" y="2671016"/>
                    <a:pt x="3650621" y="2674622"/>
                    <a:pt x="3641544" y="2674622"/>
                  </a:cubicBezTo>
                  <a:lnTo>
                    <a:pt x="34226" y="2674622"/>
                  </a:lnTo>
                  <a:cubicBezTo>
                    <a:pt x="25149" y="2674622"/>
                    <a:pt x="16443" y="2671016"/>
                    <a:pt x="10025" y="2664598"/>
                  </a:cubicBezTo>
                  <a:cubicBezTo>
                    <a:pt x="3606" y="2658179"/>
                    <a:pt x="0" y="2649474"/>
                    <a:pt x="0" y="2640397"/>
                  </a:cubicBezTo>
                  <a:lnTo>
                    <a:pt x="0" y="34226"/>
                  </a:lnTo>
                  <a:cubicBezTo>
                    <a:pt x="0" y="25149"/>
                    <a:pt x="3606" y="16443"/>
                    <a:pt x="10025" y="10025"/>
                  </a:cubicBezTo>
                  <a:cubicBezTo>
                    <a:pt x="16443" y="3606"/>
                    <a:pt x="25149" y="0"/>
                    <a:pt x="342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675769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253535" y="4790090"/>
            <a:ext cx="9780931" cy="2546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 un proceso ordenado para investigar y explicar fenómenos naturales. Es la herramienta base de toda ciencia, incluida la Biología.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425613" y="3975848"/>
            <a:ext cx="3579811" cy="10155491"/>
          </a:xfrm>
          <a:custGeom>
            <a:avLst/>
            <a:gdLst/>
            <a:ahLst/>
            <a:cxnLst/>
            <a:rect r="r" b="b" t="t" l="l"/>
            <a:pathLst>
              <a:path h="10155491" w="3579811">
                <a:moveTo>
                  <a:pt x="0" y="0"/>
                </a:moveTo>
                <a:lnTo>
                  <a:pt x="3579811" y="0"/>
                </a:lnTo>
                <a:lnTo>
                  <a:pt x="3579811" y="10155491"/>
                </a:lnTo>
                <a:lnTo>
                  <a:pt x="0" y="10155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935023" y="1356473"/>
            <a:ext cx="10490590" cy="261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¿QUÉ ES EL MÉTODO CIENTÍFICO?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10800000">
            <a:off x="283199" y="-4049046"/>
            <a:ext cx="3579811" cy="10155491"/>
          </a:xfrm>
          <a:custGeom>
            <a:avLst/>
            <a:gdLst/>
            <a:ahLst/>
            <a:cxnLst/>
            <a:rect r="r" b="b" t="t" l="l"/>
            <a:pathLst>
              <a:path h="10155491" w="3579811">
                <a:moveTo>
                  <a:pt x="0" y="0"/>
                </a:moveTo>
                <a:lnTo>
                  <a:pt x="3579811" y="0"/>
                </a:lnTo>
                <a:lnTo>
                  <a:pt x="3579811" y="10155492"/>
                </a:lnTo>
                <a:lnTo>
                  <a:pt x="0" y="10155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9C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5274950" cy="26746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74950" cy="2674622"/>
            </a:xfrm>
            <a:custGeom>
              <a:avLst/>
              <a:gdLst/>
              <a:ahLst/>
              <a:cxnLst/>
              <a:rect r="r" b="b" t="t" l="l"/>
              <a:pathLst>
                <a:path h="2674622" w="5274950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634491" y="2303502"/>
            <a:ext cx="10403200" cy="3470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PASO 1: OBSERVACIÓN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745020" y="6307972"/>
            <a:ext cx="13053217" cy="264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Definición: Percibir un hecho o fenómeno que carece de explicación. Es el inicio de toda investigación.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1538510"/>
            <a:ext cx="5412393" cy="14828474"/>
          </a:xfrm>
          <a:custGeom>
            <a:avLst/>
            <a:gdLst/>
            <a:ahLst/>
            <a:cxnLst/>
            <a:rect r="r" b="b" t="t" l="l"/>
            <a:pathLst>
              <a:path h="14828474" w="5412393">
                <a:moveTo>
                  <a:pt x="0" y="0"/>
                </a:moveTo>
                <a:lnTo>
                  <a:pt x="5412393" y="0"/>
                </a:lnTo>
                <a:lnTo>
                  <a:pt x="5412393" y="14828474"/>
                </a:lnTo>
                <a:lnTo>
                  <a:pt x="0" y="1482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A6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88975" y="1028700"/>
            <a:ext cx="11310050" cy="8229600"/>
            <a:chOff x="0" y="0"/>
            <a:chExt cx="3675769" cy="26746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75769" cy="2674622"/>
            </a:xfrm>
            <a:custGeom>
              <a:avLst/>
              <a:gdLst/>
              <a:ahLst/>
              <a:cxnLst/>
              <a:rect r="r" b="b" t="t" l="l"/>
              <a:pathLst>
                <a:path h="2674622" w="3675769">
                  <a:moveTo>
                    <a:pt x="34226" y="0"/>
                  </a:moveTo>
                  <a:lnTo>
                    <a:pt x="3641544" y="0"/>
                  </a:lnTo>
                  <a:cubicBezTo>
                    <a:pt x="3660446" y="0"/>
                    <a:pt x="3675769" y="15323"/>
                    <a:pt x="3675769" y="34226"/>
                  </a:cubicBezTo>
                  <a:lnTo>
                    <a:pt x="3675769" y="2640397"/>
                  </a:lnTo>
                  <a:cubicBezTo>
                    <a:pt x="3675769" y="2649474"/>
                    <a:pt x="3672163" y="2658179"/>
                    <a:pt x="3665745" y="2664598"/>
                  </a:cubicBezTo>
                  <a:cubicBezTo>
                    <a:pt x="3659326" y="2671016"/>
                    <a:pt x="3650621" y="2674622"/>
                    <a:pt x="3641544" y="2674622"/>
                  </a:cubicBezTo>
                  <a:lnTo>
                    <a:pt x="34226" y="2674622"/>
                  </a:lnTo>
                  <a:cubicBezTo>
                    <a:pt x="25149" y="2674622"/>
                    <a:pt x="16443" y="2671016"/>
                    <a:pt x="10025" y="2664598"/>
                  </a:cubicBezTo>
                  <a:cubicBezTo>
                    <a:pt x="3606" y="2658179"/>
                    <a:pt x="0" y="2649474"/>
                    <a:pt x="0" y="2640397"/>
                  </a:cubicBezTo>
                  <a:lnTo>
                    <a:pt x="0" y="34226"/>
                  </a:lnTo>
                  <a:cubicBezTo>
                    <a:pt x="0" y="25149"/>
                    <a:pt x="3606" y="16443"/>
                    <a:pt x="10025" y="10025"/>
                  </a:cubicBezTo>
                  <a:cubicBezTo>
                    <a:pt x="16443" y="3606"/>
                    <a:pt x="25149" y="0"/>
                    <a:pt x="342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675769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271500" y="5143500"/>
            <a:ext cx="3432305" cy="4834232"/>
          </a:xfrm>
          <a:custGeom>
            <a:avLst/>
            <a:gdLst/>
            <a:ahLst/>
            <a:cxnLst/>
            <a:rect r="r" b="b" t="t" l="l"/>
            <a:pathLst>
              <a:path h="4834232" w="3432305">
                <a:moveTo>
                  <a:pt x="0" y="0"/>
                </a:moveTo>
                <a:lnTo>
                  <a:pt x="3432305" y="0"/>
                </a:lnTo>
                <a:lnTo>
                  <a:pt x="3432305" y="4834232"/>
                </a:lnTo>
                <a:lnTo>
                  <a:pt x="0" y="483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01117" y="3503848"/>
            <a:ext cx="5855940" cy="4478709"/>
          </a:xfrm>
          <a:custGeom>
            <a:avLst/>
            <a:gdLst/>
            <a:ahLst/>
            <a:cxnLst/>
            <a:rect r="r" b="b" t="t" l="l"/>
            <a:pathLst>
              <a:path h="4478709" w="5855940">
                <a:moveTo>
                  <a:pt x="0" y="0"/>
                </a:moveTo>
                <a:lnTo>
                  <a:pt x="5855940" y="0"/>
                </a:lnTo>
                <a:lnTo>
                  <a:pt x="5855940" y="4478710"/>
                </a:lnTo>
                <a:lnTo>
                  <a:pt x="0" y="4478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68784" y="1259688"/>
            <a:ext cx="11550433" cy="755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EL CASO DE FLEMING: LA OBSERVACIÓN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431803" y="3235588"/>
            <a:ext cx="4067756" cy="4948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Hecho: Alexander Fleming notó que un moho había contaminado accidentalmente una placa donde cultivaba bacterias. Vio que no había crecimiento de bacterias alrededor del moho.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9C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5274950" cy="26746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74950" cy="2674622"/>
            </a:xfrm>
            <a:custGeom>
              <a:avLst/>
              <a:gdLst/>
              <a:ahLst/>
              <a:cxnLst/>
              <a:rect r="r" b="b" t="t" l="l"/>
              <a:pathLst>
                <a:path h="2674622" w="5274950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886146" y="847725"/>
            <a:ext cx="13331494" cy="5241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PASO 2: PLANTEAMIENTO DEL PROBLEMA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46099" y="6556209"/>
            <a:ext cx="12873268" cy="25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Formular una pregunta específica sobre el fenómeno observado. Transformar la curiosidad en una pregunta investigable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1538510"/>
            <a:ext cx="5412393" cy="14828474"/>
          </a:xfrm>
          <a:custGeom>
            <a:avLst/>
            <a:gdLst/>
            <a:ahLst/>
            <a:cxnLst/>
            <a:rect r="r" b="b" t="t" l="l"/>
            <a:pathLst>
              <a:path h="14828474" w="5412393">
                <a:moveTo>
                  <a:pt x="0" y="0"/>
                </a:moveTo>
                <a:lnTo>
                  <a:pt x="5412393" y="0"/>
                </a:lnTo>
                <a:lnTo>
                  <a:pt x="5412393" y="14828474"/>
                </a:lnTo>
                <a:lnTo>
                  <a:pt x="0" y="1482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95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38952"/>
            <a:ext cx="18288000" cy="8229600"/>
            <a:chOff x="0" y="0"/>
            <a:chExt cx="5943605" cy="26746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43605" cy="2674622"/>
            </a:xfrm>
            <a:custGeom>
              <a:avLst/>
              <a:gdLst/>
              <a:ahLst/>
              <a:cxnLst/>
              <a:rect r="r" b="b" t="t" l="l"/>
              <a:pathLst>
                <a:path h="2674622" w="5943605">
                  <a:moveTo>
                    <a:pt x="21167" y="0"/>
                  </a:moveTo>
                  <a:lnTo>
                    <a:pt x="5922439" y="0"/>
                  </a:lnTo>
                  <a:cubicBezTo>
                    <a:pt x="5934128" y="0"/>
                    <a:pt x="5943605" y="9477"/>
                    <a:pt x="5943605" y="21167"/>
                  </a:cubicBezTo>
                  <a:lnTo>
                    <a:pt x="5943605" y="2653456"/>
                  </a:lnTo>
                  <a:cubicBezTo>
                    <a:pt x="5943605" y="2665146"/>
                    <a:pt x="5934128" y="2674622"/>
                    <a:pt x="5922439" y="2674622"/>
                  </a:cubicBezTo>
                  <a:lnTo>
                    <a:pt x="21167" y="2674622"/>
                  </a:lnTo>
                  <a:cubicBezTo>
                    <a:pt x="9477" y="2674622"/>
                    <a:pt x="0" y="2665146"/>
                    <a:pt x="0" y="2653456"/>
                  </a:cubicBezTo>
                  <a:lnTo>
                    <a:pt x="0" y="21167"/>
                  </a:lnTo>
                  <a:cubicBezTo>
                    <a:pt x="0" y="9477"/>
                    <a:pt x="9477" y="0"/>
                    <a:pt x="2116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943605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679489" y="4905587"/>
            <a:ext cx="3579811" cy="10155491"/>
          </a:xfrm>
          <a:custGeom>
            <a:avLst/>
            <a:gdLst/>
            <a:ahLst/>
            <a:cxnLst/>
            <a:rect r="r" b="b" t="t" l="l"/>
            <a:pathLst>
              <a:path h="10155491" w="3579811">
                <a:moveTo>
                  <a:pt x="0" y="0"/>
                </a:moveTo>
                <a:lnTo>
                  <a:pt x="3579811" y="0"/>
                </a:lnTo>
                <a:lnTo>
                  <a:pt x="3579811" y="10155491"/>
                </a:lnTo>
                <a:lnTo>
                  <a:pt x="0" y="10155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63919" y="3975848"/>
            <a:ext cx="8743570" cy="5825403"/>
          </a:xfrm>
          <a:custGeom>
            <a:avLst/>
            <a:gdLst/>
            <a:ahLst/>
            <a:cxnLst/>
            <a:rect r="r" b="b" t="t" l="l"/>
            <a:pathLst>
              <a:path h="5825403" w="8743570">
                <a:moveTo>
                  <a:pt x="0" y="0"/>
                </a:moveTo>
                <a:lnTo>
                  <a:pt x="8743569" y="0"/>
                </a:lnTo>
                <a:lnTo>
                  <a:pt x="8743569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478369" y="2552787"/>
            <a:ext cx="9780931" cy="190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¿Qué efecto tiene este moho (Penicillium) sobre el crecimiento de las bacterias (Staphylococcus)?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38695"/>
            <a:ext cx="16757576" cy="261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EL CASO DE FLEMING: LA PREGUNTA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9C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5274950" cy="26746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74950" cy="2674622"/>
            </a:xfrm>
            <a:custGeom>
              <a:avLst/>
              <a:gdLst/>
              <a:ahLst/>
              <a:cxnLst/>
              <a:rect r="r" b="b" t="t" l="l"/>
              <a:pathLst>
                <a:path h="2674622" w="5274950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976121" y="1687490"/>
            <a:ext cx="13331494" cy="1698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PASO 3: HIPÓTESIS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12393" y="4516780"/>
            <a:ext cx="11576983" cy="25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 una posible respuesta o suposición que puede ser probada. Debe ser verificable mediante la experimentación.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1538510"/>
            <a:ext cx="5412393" cy="14828474"/>
          </a:xfrm>
          <a:custGeom>
            <a:avLst/>
            <a:gdLst/>
            <a:ahLst/>
            <a:cxnLst/>
            <a:rect r="r" b="b" t="t" l="l"/>
            <a:pathLst>
              <a:path h="14828474" w="5412393">
                <a:moveTo>
                  <a:pt x="0" y="0"/>
                </a:moveTo>
                <a:lnTo>
                  <a:pt x="5412393" y="0"/>
                </a:lnTo>
                <a:lnTo>
                  <a:pt x="5412393" y="14828474"/>
                </a:lnTo>
                <a:lnTo>
                  <a:pt x="0" y="1482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A6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88975" y="1028700"/>
            <a:ext cx="11310050" cy="8229600"/>
            <a:chOff x="0" y="0"/>
            <a:chExt cx="3675769" cy="26746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75769" cy="2674622"/>
            </a:xfrm>
            <a:custGeom>
              <a:avLst/>
              <a:gdLst/>
              <a:ahLst/>
              <a:cxnLst/>
              <a:rect r="r" b="b" t="t" l="l"/>
              <a:pathLst>
                <a:path h="2674622" w="3675769">
                  <a:moveTo>
                    <a:pt x="34226" y="0"/>
                  </a:moveTo>
                  <a:lnTo>
                    <a:pt x="3641544" y="0"/>
                  </a:lnTo>
                  <a:cubicBezTo>
                    <a:pt x="3660446" y="0"/>
                    <a:pt x="3675769" y="15323"/>
                    <a:pt x="3675769" y="34226"/>
                  </a:cubicBezTo>
                  <a:lnTo>
                    <a:pt x="3675769" y="2640397"/>
                  </a:lnTo>
                  <a:cubicBezTo>
                    <a:pt x="3675769" y="2649474"/>
                    <a:pt x="3672163" y="2658179"/>
                    <a:pt x="3665745" y="2664598"/>
                  </a:cubicBezTo>
                  <a:cubicBezTo>
                    <a:pt x="3659326" y="2671016"/>
                    <a:pt x="3650621" y="2674622"/>
                    <a:pt x="3641544" y="2674622"/>
                  </a:cubicBezTo>
                  <a:lnTo>
                    <a:pt x="34226" y="2674622"/>
                  </a:lnTo>
                  <a:cubicBezTo>
                    <a:pt x="25149" y="2674622"/>
                    <a:pt x="16443" y="2671016"/>
                    <a:pt x="10025" y="2664598"/>
                  </a:cubicBezTo>
                  <a:cubicBezTo>
                    <a:pt x="3606" y="2658179"/>
                    <a:pt x="0" y="2649474"/>
                    <a:pt x="0" y="2640397"/>
                  </a:cubicBezTo>
                  <a:lnTo>
                    <a:pt x="0" y="34226"/>
                  </a:lnTo>
                  <a:cubicBezTo>
                    <a:pt x="0" y="25149"/>
                    <a:pt x="3606" y="16443"/>
                    <a:pt x="10025" y="10025"/>
                  </a:cubicBezTo>
                  <a:cubicBezTo>
                    <a:pt x="16443" y="3606"/>
                    <a:pt x="25149" y="0"/>
                    <a:pt x="342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675769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271500" y="5143500"/>
            <a:ext cx="3432305" cy="4834232"/>
          </a:xfrm>
          <a:custGeom>
            <a:avLst/>
            <a:gdLst/>
            <a:ahLst/>
            <a:cxnLst/>
            <a:rect r="r" b="b" t="t" l="l"/>
            <a:pathLst>
              <a:path h="4834232" w="3432305">
                <a:moveTo>
                  <a:pt x="0" y="0"/>
                </a:moveTo>
                <a:lnTo>
                  <a:pt x="3432305" y="0"/>
                </a:lnTo>
                <a:lnTo>
                  <a:pt x="3432305" y="4834232"/>
                </a:lnTo>
                <a:lnTo>
                  <a:pt x="0" y="483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047239" y="2650136"/>
            <a:ext cx="5994698" cy="5466594"/>
          </a:xfrm>
          <a:custGeom>
            <a:avLst/>
            <a:gdLst/>
            <a:ahLst/>
            <a:cxnLst/>
            <a:rect r="r" b="b" t="t" l="l"/>
            <a:pathLst>
              <a:path h="5466594" w="5994698">
                <a:moveTo>
                  <a:pt x="0" y="0"/>
                </a:moveTo>
                <a:lnTo>
                  <a:pt x="5994699" y="0"/>
                </a:lnTo>
                <a:lnTo>
                  <a:pt x="5994699" y="5466594"/>
                </a:lnTo>
                <a:lnTo>
                  <a:pt x="0" y="54665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68784" y="1259688"/>
            <a:ext cx="11550433" cy="755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EL CASO DE FLEMING: LA HIPÓTESIS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27297" y="2837341"/>
            <a:ext cx="3944203" cy="3359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2714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Hipótesis: El moho Penicillium produce una sustancia química que es capaz de inhibir (detener) el crecimiento de las bacterias.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9C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5274950" cy="26746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74950" cy="2674622"/>
            </a:xfrm>
            <a:custGeom>
              <a:avLst/>
              <a:gdLst/>
              <a:ahLst/>
              <a:cxnLst/>
              <a:rect r="r" b="b" t="t" l="l"/>
              <a:pathLst>
                <a:path h="2674622" w="5274950">
                  <a:moveTo>
                    <a:pt x="23850" y="0"/>
                  </a:moveTo>
                  <a:lnTo>
                    <a:pt x="5251100" y="0"/>
                  </a:lnTo>
                  <a:cubicBezTo>
                    <a:pt x="5264272" y="0"/>
                    <a:pt x="5274950" y="10678"/>
                    <a:pt x="5274950" y="23850"/>
                  </a:cubicBezTo>
                  <a:lnTo>
                    <a:pt x="5274950" y="2650773"/>
                  </a:lnTo>
                  <a:cubicBezTo>
                    <a:pt x="5274950" y="2657098"/>
                    <a:pt x="5272437" y="2663164"/>
                    <a:pt x="5267964" y="2667637"/>
                  </a:cubicBezTo>
                  <a:cubicBezTo>
                    <a:pt x="5263492" y="2672110"/>
                    <a:pt x="5257425" y="2674622"/>
                    <a:pt x="5251100" y="2674622"/>
                  </a:cubicBezTo>
                  <a:lnTo>
                    <a:pt x="23850" y="2674622"/>
                  </a:lnTo>
                  <a:cubicBezTo>
                    <a:pt x="17524" y="2674622"/>
                    <a:pt x="11458" y="2672110"/>
                    <a:pt x="6985" y="2667637"/>
                  </a:cubicBezTo>
                  <a:cubicBezTo>
                    <a:pt x="2513" y="2663164"/>
                    <a:pt x="0" y="2657098"/>
                    <a:pt x="0" y="2650773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274950" cy="272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535684" y="607792"/>
            <a:ext cx="17620292" cy="3470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PASO 4: </a:t>
            </a:r>
          </a:p>
          <a:p>
            <a:pPr algn="just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EXPERIMENTACIÓN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12393" y="4516780"/>
            <a:ext cx="11576983" cy="25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Diseñar y ejecutar un experimento para probar la hipótesis. Debe incluir un Grupo Control (sin el cambio) y Variables.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20490" y="2627290"/>
            <a:ext cx="2569193" cy="7288490"/>
          </a:xfrm>
          <a:custGeom>
            <a:avLst/>
            <a:gdLst/>
            <a:ahLst/>
            <a:cxnLst/>
            <a:rect r="r" b="b" t="t" l="l"/>
            <a:pathLst>
              <a:path h="7288490" w="2569193">
                <a:moveTo>
                  <a:pt x="0" y="0"/>
                </a:moveTo>
                <a:lnTo>
                  <a:pt x="2569193" y="0"/>
                </a:lnTo>
                <a:lnTo>
                  <a:pt x="2569193" y="7288490"/>
                </a:lnTo>
                <a:lnTo>
                  <a:pt x="0" y="7288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DAG3JCmejyU</dc:identifier>
  <dcterms:modified xsi:type="dcterms:W3CDTF">2011-08-01T06:04:30Z</dcterms:modified>
  <cp:revision>1</cp:revision>
  <dc:title>The Scientific Method</dc:title>
</cp:coreProperties>
</file>